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1" r:id="rId9"/>
    <p:sldId id="270" r:id="rId10"/>
    <p:sldId id="271" r:id="rId11"/>
    <p:sldId id="269" r:id="rId12"/>
    <p:sldId id="265" r:id="rId13"/>
    <p:sldId id="266" r:id="rId14"/>
    <p:sldId id="267" r:id="rId15"/>
    <p:sldId id="268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85" autoAdjust="0"/>
    <p:restoredTop sz="94660"/>
  </p:normalViewPr>
  <p:slideViewPr>
    <p:cSldViewPr>
      <p:cViewPr varScale="1">
        <p:scale>
          <a:sx n="73" d="100"/>
          <a:sy n="73" d="100"/>
        </p:scale>
        <p:origin x="-12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04/08/2016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  <a:solidFill>
            <a:schemeClr val="bg1">
              <a:lumMod val="5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b="1" i="1" dirty="0" smtClean="0">
                <a:solidFill>
                  <a:srgbClr val="FFFF00"/>
                </a:solidFill>
              </a:rPr>
              <a:t>SATANAS SABE EL AÑO DE LA SEGUNDA VENIDA DEL SEÑOR</a:t>
            </a:r>
            <a:endParaRPr lang="es-CO" b="1" i="1" dirty="0">
              <a:solidFill>
                <a:srgbClr val="FFFF0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411760" y="5229200"/>
            <a:ext cx="4104456" cy="112968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r>
              <a:rPr lang="es-CO" b="1" dirty="0" smtClean="0">
                <a:solidFill>
                  <a:srgbClr val="C00000"/>
                </a:solidFill>
              </a:rPr>
              <a:t>TEXO BASE:</a:t>
            </a:r>
          </a:p>
          <a:p>
            <a:r>
              <a:rPr lang="es-CO" b="1" dirty="0" smtClean="0">
                <a:solidFill>
                  <a:srgbClr val="C00000"/>
                </a:solidFill>
              </a:rPr>
              <a:t>APOC.12.12</a:t>
            </a:r>
            <a:r>
              <a:rPr lang="es-CO" dirty="0" smtClean="0"/>
              <a:t>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204865"/>
            <a:ext cx="410445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4101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291682"/>
            <a:ext cx="5770984" cy="144016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3600" b="1" dirty="0"/>
              <a:t>SATANAS SABE EL AÑO DE LA SEGUNDA VENIDAL SEÑOR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4536504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000" b="1" dirty="0" smtClean="0"/>
              <a:t>¿Cómo lo sabe? </a:t>
            </a:r>
          </a:p>
          <a:p>
            <a:pPr marL="0" indent="0" algn="ctr">
              <a:buNone/>
            </a:pPr>
            <a:r>
              <a:rPr lang="es-CO" sz="2800" dirty="0" smtClean="0"/>
              <a:t>Por que Satanás escudriña las Escrituras mucho más de lo que lo hacemos tu y yo, </a:t>
            </a:r>
            <a:r>
              <a:rPr lang="es-CO" sz="2800" dirty="0"/>
              <a:t>é</a:t>
            </a:r>
            <a:r>
              <a:rPr lang="es-CO" sz="2800" dirty="0" smtClean="0"/>
              <a:t>l la escudriña letra por letra, palabra por palabra, versículo por versículo, capitulo por capitulo, Libro por Libro. Él sabe con que letra se escribe cada palabra, donde va una tilde o una coma.    </a:t>
            </a:r>
          </a:p>
          <a:p>
            <a:pPr marL="0" indent="0" algn="ctr">
              <a:buNone/>
            </a:pPr>
            <a:r>
              <a:rPr lang="es-CO" b="1" dirty="0" smtClean="0"/>
              <a:t>El Texto base</a:t>
            </a:r>
            <a:r>
              <a:rPr lang="es-CO" dirty="0"/>
              <a:t>: «</a:t>
            </a:r>
            <a:r>
              <a:rPr lang="es-CO" dirty="0">
                <a:latin typeface="Agency FB" pitchFamily="34" charset="0"/>
              </a:rPr>
              <a:t>Por lo cual alegraos, cielos, y los que moráis en ellos. ¡Ay de los moradores de la tierra y del mar! porque el diablo ha descendido a vosotros con </a:t>
            </a:r>
            <a:r>
              <a:rPr lang="es-CO" u="sng" dirty="0">
                <a:solidFill>
                  <a:srgbClr val="FF0000"/>
                </a:solidFill>
                <a:latin typeface="Agency FB" pitchFamily="34" charset="0"/>
              </a:rPr>
              <a:t>gran ira</a:t>
            </a:r>
            <a:r>
              <a:rPr lang="es-CO" dirty="0">
                <a:latin typeface="Agency FB" pitchFamily="34" charset="0"/>
              </a:rPr>
              <a:t>, </a:t>
            </a:r>
            <a:r>
              <a:rPr lang="es-CO" u="sng" dirty="0">
                <a:solidFill>
                  <a:srgbClr val="FF0000"/>
                </a:solidFill>
                <a:latin typeface="Agency FB" pitchFamily="34" charset="0"/>
              </a:rPr>
              <a:t>sabiendo que tiene poco </a:t>
            </a:r>
            <a:r>
              <a:rPr lang="es-CO" u="sng" dirty="0" smtClean="0">
                <a:solidFill>
                  <a:srgbClr val="FF0000"/>
                </a:solidFill>
                <a:latin typeface="Agency FB" pitchFamily="34" charset="0"/>
              </a:rPr>
              <a:t>tiempo</a:t>
            </a:r>
            <a:r>
              <a:rPr lang="es-CO" dirty="0" smtClean="0"/>
              <a:t>». Ap.12:12.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2476103" cy="16561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93725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2800" dirty="0" smtClean="0"/>
              <a:t>El texto dice que Satanás tiene «</a:t>
            </a:r>
            <a:r>
              <a:rPr lang="es-CO" sz="2800" dirty="0" smtClean="0">
                <a:solidFill>
                  <a:srgbClr val="FF0000"/>
                </a:solidFill>
              </a:rPr>
              <a:t>gar ira, por que sabe que tiene poco tiempo</a:t>
            </a:r>
            <a:r>
              <a:rPr lang="es-CO" sz="2800" dirty="0" smtClean="0"/>
              <a:t>».</a:t>
            </a:r>
          </a:p>
          <a:p>
            <a:pPr marL="0" indent="0" algn="ctr">
              <a:buNone/>
            </a:pPr>
            <a:r>
              <a:rPr lang="es-CO" sz="2800" dirty="0" smtClean="0"/>
              <a:t>¿Y como lo sabe? Por que él escudriñó la Biblia con anterioridad. </a:t>
            </a:r>
          </a:p>
          <a:p>
            <a:pPr marL="0" indent="0" algn="ctr">
              <a:buNone/>
            </a:pPr>
            <a:r>
              <a:rPr lang="es-CO" sz="2800" dirty="0" smtClean="0"/>
              <a:t>No piensen que Satanás esta jugando, la Escritura dice que tiene «</a:t>
            </a:r>
            <a:r>
              <a:rPr lang="es-CO" sz="2800" dirty="0" smtClean="0">
                <a:solidFill>
                  <a:srgbClr val="FF0000"/>
                </a:solidFill>
              </a:rPr>
              <a:t>gran ira</a:t>
            </a:r>
            <a:r>
              <a:rPr lang="es-CO" sz="2800" dirty="0" smtClean="0"/>
              <a:t>», por que sabe que tiene «</a:t>
            </a:r>
            <a:r>
              <a:rPr lang="es-CO" sz="2800" dirty="0" smtClean="0">
                <a:solidFill>
                  <a:srgbClr val="FF0000"/>
                </a:solidFill>
              </a:rPr>
              <a:t>poco tiempo</a:t>
            </a:r>
            <a:r>
              <a:rPr lang="es-CO" sz="2800" dirty="0" smtClean="0"/>
              <a:t>».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Mucho antes </a:t>
            </a:r>
            <a:r>
              <a:rPr lang="es-CO" dirty="0"/>
              <a:t>de que nosotros </a:t>
            </a:r>
            <a:r>
              <a:rPr lang="es-CO" dirty="0" smtClean="0"/>
              <a:t>supiéramos </a:t>
            </a:r>
            <a:r>
              <a:rPr lang="es-CO" dirty="0"/>
              <a:t>el tema de los 6000 años de cado, ya Satanás lo sabía, por que él es un asiduo estudiante de las Escrituras. </a:t>
            </a:r>
            <a:r>
              <a:rPr lang="es-CO" dirty="0">
                <a:solidFill>
                  <a:srgbClr val="FF0000"/>
                </a:solidFill>
              </a:rPr>
              <a:t>Y lo más que </a:t>
            </a:r>
            <a:r>
              <a:rPr lang="es-CO" dirty="0" smtClean="0">
                <a:solidFill>
                  <a:srgbClr val="FF0000"/>
                </a:solidFill>
              </a:rPr>
              <a:t>Satanás </a:t>
            </a:r>
            <a:r>
              <a:rPr lang="es-CO" dirty="0">
                <a:solidFill>
                  <a:srgbClr val="FF0000"/>
                </a:solidFill>
              </a:rPr>
              <a:t>quisiera es perpetuar su dominio sobre la tierra, </a:t>
            </a:r>
            <a:r>
              <a:rPr lang="es-CO" dirty="0" smtClean="0">
                <a:solidFill>
                  <a:srgbClr val="FF0000"/>
                </a:solidFill>
              </a:rPr>
              <a:t>pero Dios se lo ha limitado a 6000 años</a:t>
            </a:r>
            <a:r>
              <a:rPr lang="es-CO" dirty="0" smtClean="0"/>
              <a:t>, por eso él </a:t>
            </a:r>
            <a:r>
              <a:rPr lang="es-CO" dirty="0"/>
              <a:t>sabe que le «queda poco tiempo».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6924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Para tener un soporte Bíblico y del EP para apoyarnos y decir lo que decimos aquí, acerca de este poderoso ser que originalmente se llamaba Luz Bel: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Ezequiel </a:t>
            </a:r>
            <a:r>
              <a:rPr lang="es-CO" b="1" dirty="0"/>
              <a:t>28: </a:t>
            </a:r>
            <a:r>
              <a:rPr lang="es-CO" b="1" dirty="0" smtClean="0"/>
              <a:t>12-19</a:t>
            </a:r>
            <a:r>
              <a:rPr lang="es-CO" dirty="0" smtClean="0"/>
              <a:t>: </a:t>
            </a:r>
            <a:r>
              <a:rPr lang="es-CO" dirty="0"/>
              <a:t>«Tú, </a:t>
            </a:r>
            <a:r>
              <a:rPr lang="es-CO" dirty="0">
                <a:solidFill>
                  <a:srgbClr val="FF0000"/>
                </a:solidFill>
              </a:rPr>
              <a:t>querubín grande</a:t>
            </a:r>
            <a:r>
              <a:rPr lang="es-CO" dirty="0"/>
              <a:t>, </a:t>
            </a:r>
            <a:r>
              <a:rPr lang="es-CO" dirty="0">
                <a:solidFill>
                  <a:srgbClr val="FF0000"/>
                </a:solidFill>
              </a:rPr>
              <a:t>protector</a:t>
            </a:r>
            <a:r>
              <a:rPr lang="es-CO" dirty="0"/>
              <a:t>, yo te puse en el santo monte de Dios, allí estuviste; en medio de las piedras de fuego te paseabas</a:t>
            </a:r>
            <a:r>
              <a:rPr lang="es-CO" dirty="0" smtClean="0"/>
              <a:t>. </a:t>
            </a:r>
            <a:r>
              <a:rPr lang="es-CO" dirty="0"/>
              <a:t>15 </a:t>
            </a:r>
            <a:r>
              <a:rPr lang="es-CO" dirty="0">
                <a:solidFill>
                  <a:srgbClr val="FF0000"/>
                </a:solidFill>
              </a:rPr>
              <a:t>Perfecto eras en todos tus caminos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desde el día que fuiste creado</a:t>
            </a:r>
            <a:r>
              <a:rPr lang="es-CO" dirty="0"/>
              <a:t>, hasta que se halló en ti maldad</a:t>
            </a:r>
            <a:r>
              <a:rPr lang="es-CO" dirty="0" smtClean="0"/>
              <a:t>. </a:t>
            </a:r>
            <a:r>
              <a:rPr lang="es-CO" dirty="0"/>
              <a:t>16 A causa de la multitud de tus </a:t>
            </a:r>
            <a:r>
              <a:rPr lang="es-CO" dirty="0">
                <a:solidFill>
                  <a:srgbClr val="FF0000"/>
                </a:solidFill>
              </a:rPr>
              <a:t>contrataciones fuiste lleno de iniquidad</a:t>
            </a:r>
            <a:r>
              <a:rPr lang="es-CO" dirty="0"/>
              <a:t>, y pecaste; por lo que yo te eché del monte de Dios, y te arrojé de entre las piedras del fuego, oh querubín protector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17 </a:t>
            </a:r>
            <a:r>
              <a:rPr lang="es-CO" dirty="0">
                <a:solidFill>
                  <a:srgbClr val="FF0000"/>
                </a:solidFill>
              </a:rPr>
              <a:t>Se enalteció tu corazón a causa de tu hermosura, corrompiste tu sabiduría a causa de tu esplendor</a:t>
            </a:r>
            <a:r>
              <a:rPr lang="es-CO" dirty="0"/>
              <a:t>; yo te arrojaré por tierra; delante de los reyes te pondré para que miren en ti</a:t>
            </a:r>
            <a:r>
              <a:rPr lang="es-CO" dirty="0" smtClean="0"/>
              <a:t>. </a:t>
            </a:r>
            <a:r>
              <a:rPr lang="es-CO" dirty="0"/>
              <a:t>18 </a:t>
            </a:r>
            <a:r>
              <a:rPr lang="es-CO" dirty="0">
                <a:solidFill>
                  <a:srgbClr val="FF0000"/>
                </a:solidFill>
              </a:rPr>
              <a:t>Con la multitud de tus maldades y con la iniquidad de tus contrataciones profanaste tu santuario</a:t>
            </a:r>
            <a:r>
              <a:rPr lang="es-CO" dirty="0"/>
              <a:t>; yo, pues, saqué fuego de en medio de ti, el cual te consumió, y te puse en ceniza sobre la tierra a los ojos de todos los que te miran</a:t>
            </a:r>
            <a:r>
              <a:rPr lang="es-CO" dirty="0" smtClean="0"/>
              <a:t>. </a:t>
            </a:r>
            <a:r>
              <a:rPr lang="es-CO" dirty="0"/>
              <a:t>19 Todos los que te conocieron de entre los pueblos se maravillarán sobre ti; espanto serás, y para siempre dejarás de </a:t>
            </a:r>
            <a:r>
              <a:rPr lang="es-CO" dirty="0" smtClean="0"/>
              <a:t>ser».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63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¿Cuál ha sido el accionar de Satanás después de que se revelo contra Dios? 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400" dirty="0" smtClean="0"/>
              <a:t>Ese poderoso Querubín, «PROTECTOR» Cuya misión era proteger la creación de Dios, se propuso enfrentar a Su Creador contradiciendo Su Palabra, y por ende destruir su creación.</a:t>
            </a:r>
          </a:p>
          <a:p>
            <a:pPr marL="0" indent="0" algn="ctr">
              <a:buNone/>
            </a:pPr>
            <a:endParaRPr lang="es-CO" sz="2400" b="1" dirty="0" smtClean="0"/>
          </a:p>
          <a:p>
            <a:pPr marL="0" indent="0" algn="ctr">
              <a:buNone/>
            </a:pPr>
            <a:r>
              <a:rPr lang="es-CO" sz="2400" b="1" dirty="0" smtClean="0"/>
              <a:t>Gén.2:16,17</a:t>
            </a:r>
            <a:r>
              <a:rPr lang="es-CO" sz="2400" dirty="0" smtClean="0"/>
              <a:t> </a:t>
            </a:r>
            <a:r>
              <a:rPr lang="es-CO" sz="2400" dirty="0"/>
              <a:t>dice: </a:t>
            </a:r>
            <a:r>
              <a:rPr lang="es-CO" sz="2400" dirty="0" smtClean="0"/>
              <a:t>«</a:t>
            </a:r>
            <a:r>
              <a:rPr lang="es-CO" sz="2400" dirty="0" smtClean="0">
                <a:latin typeface="Agency FB" pitchFamily="34" charset="0"/>
              </a:rPr>
              <a:t>Y </a:t>
            </a:r>
            <a:r>
              <a:rPr lang="es-CO" sz="2400" dirty="0">
                <a:latin typeface="Agency FB" pitchFamily="34" charset="0"/>
              </a:rPr>
              <a:t>mandó Jehová Dios al hombre, diciendo: De todo árbol del huerto 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podrás comer</a:t>
            </a:r>
            <a:r>
              <a:rPr lang="es-CO" sz="2400" dirty="0" smtClean="0">
                <a:latin typeface="Agency FB" pitchFamily="34" charset="0"/>
              </a:rPr>
              <a:t>; </a:t>
            </a:r>
            <a:r>
              <a:rPr lang="es-CO" sz="2400" dirty="0">
                <a:latin typeface="Agency FB" pitchFamily="34" charset="0"/>
              </a:rPr>
              <a:t>17 mas del árbol de la ciencia del bien y del mal </a:t>
            </a:r>
            <a:r>
              <a:rPr lang="es-CO" sz="2400" dirty="0">
                <a:solidFill>
                  <a:srgbClr val="FF0000"/>
                </a:solidFill>
                <a:latin typeface="Agency FB" pitchFamily="34" charset="0"/>
              </a:rPr>
              <a:t>no comerás</a:t>
            </a:r>
            <a:r>
              <a:rPr lang="es-CO" sz="2400" dirty="0">
                <a:latin typeface="Agency FB" pitchFamily="34" charset="0"/>
              </a:rPr>
              <a:t>; porque el día que de él comieres, ciertamente </a:t>
            </a:r>
            <a:r>
              <a:rPr lang="es-CO" sz="2400" dirty="0" smtClean="0">
                <a:solidFill>
                  <a:srgbClr val="FF0000"/>
                </a:solidFill>
                <a:latin typeface="Agency FB" pitchFamily="34" charset="0"/>
              </a:rPr>
              <a:t>morirás</a:t>
            </a:r>
            <a:r>
              <a:rPr lang="es-CO" sz="2400" dirty="0" smtClean="0"/>
              <a:t>».</a:t>
            </a:r>
          </a:p>
          <a:p>
            <a:pPr marL="0" indent="0" algn="ctr">
              <a:buNone/>
            </a:pPr>
            <a:endParaRPr lang="es-CO" sz="2400" dirty="0" smtClean="0"/>
          </a:p>
          <a:p>
            <a:pPr marL="0" indent="0" algn="ctr">
              <a:buNone/>
            </a:pPr>
            <a:r>
              <a:rPr lang="es-CO" sz="2400" dirty="0" smtClean="0"/>
              <a:t>Satanás estaba escuchando estas Palabras de Dios y, 33 años y medio después, Satanás, para no ser descubierto,  utiliza a una serpiente como medio para llegarle al hombre, y le dice a Eva: </a:t>
            </a:r>
          </a:p>
        </p:txBody>
      </p:sp>
    </p:spTree>
    <p:extLst>
      <p:ext uri="{BB962C8B-B14F-4D97-AF65-F5344CB8AC3E}">
        <p14:creationId xmlns:p14="http://schemas.microsoft.com/office/powerpoint/2010/main" val="36318581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6336704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400" b="1" dirty="0"/>
              <a:t>Gén.3:1-8.  </a:t>
            </a:r>
            <a:r>
              <a:rPr lang="es-CO" dirty="0"/>
              <a:t>¿Conque Dios os ha dicho: No comáis de todo árbol del huerto?  2 Y la mujer respondió a la serpiente: Del fruto de los árboles del huerto podemos comer; 3 pero del fruto del árbol que está en medio del huerto dijo Dios: No comeréis de él, ni le tocaréis, para que no muráis.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Entonces </a:t>
            </a:r>
            <a:r>
              <a:rPr lang="es-CO" dirty="0"/>
              <a:t>la serpiente dijo a la mujer: </a:t>
            </a:r>
            <a:r>
              <a:rPr lang="es-CO" u="sng" dirty="0">
                <a:solidFill>
                  <a:srgbClr val="FF0000"/>
                </a:solidFill>
              </a:rPr>
              <a:t>No moriréis</a:t>
            </a:r>
            <a:r>
              <a:rPr lang="es-CO" dirty="0"/>
              <a:t>;  5 </a:t>
            </a:r>
            <a:r>
              <a:rPr lang="es-CO" dirty="0">
                <a:solidFill>
                  <a:srgbClr val="FF0000"/>
                </a:solidFill>
              </a:rPr>
              <a:t>sino que sabe Dios que el día que comáis de él, serán abiertos vuestros ojos, y seréis como Dios, sabiendo el bien y el mal</a:t>
            </a:r>
            <a:r>
              <a:rPr lang="es-CO" dirty="0"/>
              <a:t>. 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6 </a:t>
            </a:r>
            <a:r>
              <a:rPr lang="es-CO" dirty="0"/>
              <a:t>Y vio la mujer que el árbol era bueno para comer, y que era agradable a los ojos, y árbol codiciable para alcanzar la sabiduría; y tomó de su fruto, y comió; y dio también a su marido, el cual comió así como ella. 7 </a:t>
            </a:r>
            <a:r>
              <a:rPr lang="es-CO" dirty="0">
                <a:solidFill>
                  <a:srgbClr val="FF0000"/>
                </a:solidFill>
              </a:rPr>
              <a:t>Entonces fueron abiertos los ojos de ambos, y conocieron que estaban desnudos; entonces cosieron hojas de higuera, y se hicieron delantales</a:t>
            </a:r>
            <a:r>
              <a:rPr lang="es-CO" dirty="0"/>
              <a:t>. 8 Y oyeron la voz de Jehová Dios que se paseaba en el huerto, al aire del día; y </a:t>
            </a:r>
            <a:r>
              <a:rPr lang="es-CO" dirty="0">
                <a:solidFill>
                  <a:srgbClr val="FF0000"/>
                </a:solidFill>
              </a:rPr>
              <a:t>el hombre y su mujer se escondieron de la presencia de Jehová Dios entre los árboles del huerto</a:t>
            </a:r>
            <a:r>
              <a:rPr lang="es-CO" dirty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88281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800" dirty="0" smtClean="0"/>
              <a:t>Fue así como por desobedecer esta orden aparentemente insignificante: «del árbol del bien </a:t>
            </a:r>
            <a:r>
              <a:rPr lang="es-CO" sz="2800" dirty="0"/>
              <a:t>y del mal no </a:t>
            </a:r>
            <a:r>
              <a:rPr lang="es-CO" sz="2800" dirty="0" smtClean="0"/>
              <a:t>comerás, por que el día que comiereis de él </a:t>
            </a:r>
            <a:r>
              <a:rPr lang="es-CO" sz="2800" dirty="0" smtClean="0">
                <a:solidFill>
                  <a:srgbClr val="FF0000"/>
                </a:solidFill>
              </a:rPr>
              <a:t>morirás</a:t>
            </a:r>
            <a:r>
              <a:rPr lang="es-CO" sz="2800" dirty="0" smtClean="0"/>
              <a:t>», y en lugar de obedecerle a Satanás: «</a:t>
            </a:r>
            <a:r>
              <a:rPr lang="es-CO" sz="2800" dirty="0" smtClean="0">
                <a:solidFill>
                  <a:srgbClr val="FF0000"/>
                </a:solidFill>
              </a:rPr>
              <a:t>No moriréis</a:t>
            </a:r>
            <a:r>
              <a:rPr lang="es-CO" sz="2800" dirty="0" smtClean="0"/>
              <a:t>».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Desde ese momento, Satanás se convirtió en el amo y señor de Adán y Eva, y por ende de todos nosotros, sus descendientes. </a:t>
            </a:r>
          </a:p>
          <a:p>
            <a:pPr marL="0" indent="0" algn="ctr">
              <a:buNone/>
            </a:pPr>
            <a:endParaRPr lang="es-CO" sz="2800" b="1" dirty="0" smtClean="0"/>
          </a:p>
          <a:p>
            <a:pPr marL="0" indent="0" algn="ctr">
              <a:buNone/>
            </a:pPr>
            <a:r>
              <a:rPr lang="es-CO" sz="2800" b="1" dirty="0" smtClean="0"/>
              <a:t>Rom.6:16</a:t>
            </a:r>
            <a:r>
              <a:rPr lang="es-CO" sz="2800" dirty="0" smtClean="0"/>
              <a:t> dice: ¿</a:t>
            </a:r>
            <a:r>
              <a:rPr lang="es-CO" sz="2800" dirty="0" smtClean="0">
                <a:latin typeface="Agency FB" pitchFamily="34" charset="0"/>
              </a:rPr>
              <a:t>No </a:t>
            </a:r>
            <a:r>
              <a:rPr lang="es-CO" sz="2800" dirty="0">
                <a:latin typeface="Agency FB" pitchFamily="34" charset="0"/>
              </a:rPr>
              <a:t>sabéis que si os sometéis a alguien como esclavos para obedecerle, sois esclavos de aquel a quien obedecéis, sea del pecado para muerte, o sea de la obediencia para </a:t>
            </a:r>
            <a:r>
              <a:rPr lang="es-CO" sz="2800" dirty="0" smtClean="0">
                <a:latin typeface="Agency FB" pitchFamily="34" charset="0"/>
              </a:rPr>
              <a:t>justicia</a:t>
            </a:r>
            <a:r>
              <a:rPr lang="es-CO" sz="2800" dirty="0" smtClean="0"/>
              <a:t>?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407419527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2800" dirty="0" smtClean="0"/>
              <a:t>Desde ese momento, terrible para Adán y Eva, las conciencias de obedecerle a Satanás se manifestaron (</a:t>
            </a:r>
            <a:r>
              <a:rPr lang="es-CO" sz="3000" b="1" dirty="0" smtClean="0"/>
              <a:t>1</a:t>
            </a:r>
            <a:r>
              <a:rPr lang="es-CO" sz="2800" dirty="0" smtClean="0"/>
              <a:t>), en que se Escondieron de la presencia de Dios, (</a:t>
            </a:r>
            <a:r>
              <a:rPr lang="es-CO" sz="3000" b="1" dirty="0" smtClean="0"/>
              <a:t>2</a:t>
            </a:r>
            <a:r>
              <a:rPr lang="es-CO" sz="2800" dirty="0" smtClean="0"/>
              <a:t>), Adán le echo la culpa a Dios por su situación, y a la vez, hubo un distanciamiento con su esposa, «la mujer que diste por compañera me dio del fruto», (</a:t>
            </a:r>
            <a:r>
              <a:rPr lang="es-CO" sz="3300" b="1" dirty="0" smtClean="0"/>
              <a:t>3</a:t>
            </a:r>
            <a:r>
              <a:rPr lang="es-CO" sz="2800" dirty="0" smtClean="0"/>
              <a:t>), fueron expulsados del Huerto. Todo esto lo deseaba Satanás.</a:t>
            </a:r>
          </a:p>
          <a:p>
            <a:pPr marL="0" indent="0" algn="ctr">
              <a:buNone/>
            </a:pPr>
            <a:r>
              <a:rPr lang="es-CO" sz="2800" dirty="0" smtClean="0"/>
              <a:t>Como también el hecho de que Caín le diese muerte a su hermano bel, y que la gran mayoría de seres humanos se revelaran contra Dios, haciendo que en el diluvio de unas 100 millones de personas que Vivian en ese tiempo, </a:t>
            </a:r>
            <a:r>
              <a:rPr lang="es-CO" sz="2800" dirty="0" smtClean="0">
                <a:solidFill>
                  <a:srgbClr val="FF0000"/>
                </a:solidFill>
              </a:rPr>
              <a:t>solamente ocho escogieran oír la voz de Dios, y entrar al arca, para salvarse.</a:t>
            </a:r>
            <a:r>
              <a:rPr lang="es-CO" sz="2800" dirty="0" smtClean="0"/>
              <a:t> </a:t>
            </a:r>
          </a:p>
          <a:p>
            <a:pPr marL="0" indent="0" algn="ctr">
              <a:buNone/>
            </a:pPr>
            <a:endParaRPr lang="es-CO" sz="28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2800" b="1" u="sng" dirty="0" smtClean="0">
                <a:solidFill>
                  <a:srgbClr val="FF0000"/>
                </a:solidFill>
              </a:rPr>
              <a:t>Conflicto de los Siglos, página 572, párrafo1 </a:t>
            </a:r>
            <a:r>
              <a:rPr lang="es-CO" sz="2800" dirty="0" smtClean="0"/>
              <a:t>dice:</a:t>
            </a:r>
          </a:p>
          <a:p>
            <a:pPr marL="0" indent="0" algn="ctr">
              <a:buNone/>
            </a:pPr>
            <a:r>
              <a:rPr lang="es-CO" sz="2800" dirty="0" smtClean="0"/>
              <a:t>«La gran controversia (desde ese momento en adelante) entre Cristo y Satanás, sostenida desde hace cerca de SEIS MIL AÑOS, está por TERMINAR».</a:t>
            </a:r>
          </a:p>
          <a:p>
            <a:pPr marL="0" indent="0" algn="ctr">
              <a:buNone/>
            </a:pPr>
            <a:r>
              <a:rPr lang="es-CO" sz="2800" dirty="0" smtClean="0"/>
              <a:t>Y a medida que avanza el tiempo,  EGW dice: «Y </a:t>
            </a:r>
            <a:r>
              <a:rPr lang="es-CO" sz="2800" dirty="0" smtClean="0">
                <a:solidFill>
                  <a:srgbClr val="FF0000"/>
                </a:solidFill>
              </a:rPr>
              <a:t>Satanás redobla sus esfuerzos para hacer fracasar  la obra de Cristo en beneficio del hombre y para sujetar las almas en sus lazos</a:t>
            </a:r>
            <a:r>
              <a:rPr lang="es-CO" sz="2800" dirty="0" smtClean="0"/>
              <a:t>. Su objetivo consiste en </a:t>
            </a:r>
            <a:r>
              <a:rPr lang="es-CO" sz="2800" dirty="0" smtClean="0">
                <a:solidFill>
                  <a:srgbClr val="FF0000"/>
                </a:solidFill>
              </a:rPr>
              <a:t>tener sumido al pueblo en las tinieblas y en la impenitencia hasta que termine la obra mediadora del Salvador y no haya más sacrificio por el pecado</a:t>
            </a:r>
            <a:r>
              <a:rPr lang="es-CO" sz="2800" dirty="0" smtClean="0"/>
              <a:t>».  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4473845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2800" dirty="0" smtClean="0"/>
              <a:t>Es tal el poder que ejerce Satanás en este mundo </a:t>
            </a:r>
            <a:r>
              <a:rPr lang="es-CO" sz="2800" dirty="0"/>
              <a:t>que </a:t>
            </a:r>
            <a:r>
              <a:rPr lang="es-CO" sz="2800" dirty="0" smtClean="0"/>
              <a:t>el mismo Jesús le llamó «</a:t>
            </a:r>
            <a:r>
              <a:rPr lang="es-CO" sz="2800" dirty="0" smtClean="0">
                <a:latin typeface="Agency FB" pitchFamily="34" charset="0"/>
              </a:rPr>
              <a:t>el príncipe de este mundo</a:t>
            </a:r>
            <a:r>
              <a:rPr lang="es-CO" sz="2800" dirty="0" smtClean="0"/>
              <a:t>» </a:t>
            </a:r>
            <a:r>
              <a:rPr lang="es-CO" sz="2800" dirty="0" smtClean="0">
                <a:solidFill>
                  <a:srgbClr val="FF0000"/>
                </a:solidFill>
              </a:rPr>
              <a:t>(Juan 14:30)</a:t>
            </a:r>
            <a:r>
              <a:rPr lang="es-CO" sz="2800" dirty="0" smtClean="0"/>
              <a:t>, y </a:t>
            </a:r>
            <a:r>
              <a:rPr lang="es-CO" sz="2800" dirty="0"/>
              <a:t>el </a:t>
            </a:r>
            <a:r>
              <a:rPr lang="es-CO" sz="2800" dirty="0" smtClean="0"/>
              <a:t>apóstol Pablo le llamó</a:t>
            </a:r>
            <a:r>
              <a:rPr lang="es-CO" sz="2800" dirty="0"/>
              <a:t>: </a:t>
            </a:r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el </a:t>
            </a:r>
            <a:r>
              <a:rPr lang="es-CO" sz="2800" dirty="0">
                <a:latin typeface="Agency FB" pitchFamily="34" charset="0"/>
              </a:rPr>
              <a:t>dios de este </a:t>
            </a:r>
            <a:r>
              <a:rPr lang="es-CO" sz="2800" dirty="0" smtClean="0">
                <a:latin typeface="Agency FB" pitchFamily="34" charset="0"/>
              </a:rPr>
              <a:t>mundo</a:t>
            </a:r>
            <a:r>
              <a:rPr lang="es-CO" sz="2800" dirty="0" smtClean="0"/>
              <a:t>», </a:t>
            </a:r>
            <a:r>
              <a:rPr lang="es-CO" sz="2800" dirty="0" smtClean="0">
                <a:solidFill>
                  <a:srgbClr val="FF0000"/>
                </a:solidFill>
              </a:rPr>
              <a:t>(2 Cor.4:4). </a:t>
            </a:r>
            <a:endParaRPr lang="es-CO" sz="2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«el </a:t>
            </a:r>
            <a:r>
              <a:rPr lang="es-CO" sz="2800" dirty="0"/>
              <a:t>cual se opone y se levanta contra todo lo que se llama Dios o es objeto de culto; tanto que se sienta en el templo de Dios como Dios, haciéndose pasar por </a:t>
            </a:r>
            <a:r>
              <a:rPr lang="es-CO" sz="2800" dirty="0" smtClean="0"/>
              <a:t>Dios». </a:t>
            </a:r>
            <a:r>
              <a:rPr lang="es-CO" sz="2800" dirty="0" smtClean="0">
                <a:solidFill>
                  <a:srgbClr val="FF0000"/>
                </a:solidFill>
              </a:rPr>
              <a:t>(2 Tes.2:4).</a:t>
            </a:r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En Apoc. </a:t>
            </a:r>
            <a:r>
              <a:rPr lang="es-CO" sz="2800" dirty="0">
                <a:solidFill>
                  <a:srgbClr val="FF0000"/>
                </a:solidFill>
              </a:rPr>
              <a:t>12:9, </a:t>
            </a:r>
            <a:r>
              <a:rPr lang="es-CO" sz="2800" dirty="0"/>
              <a:t>Y fue lanzado fuera el gran dragón, la serpiente antigua, que se llama diablo y Satanás, el cual engaña al mundo entero; fue arrojado a la tierra, y sus ángeles fueron arrojados con </a:t>
            </a:r>
            <a:r>
              <a:rPr lang="es-CO" sz="2800" dirty="0" smtClean="0"/>
              <a:t>él».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 </a:t>
            </a:r>
            <a:endParaRPr lang="es-CO" sz="28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Apoc. 13:2, 4. </a:t>
            </a:r>
            <a:r>
              <a:rPr lang="es-CO" sz="2800" dirty="0" smtClean="0"/>
              <a:t>Y el dragón le dio su poder, su </a:t>
            </a:r>
            <a:r>
              <a:rPr lang="es-CO" sz="2800" dirty="0"/>
              <a:t>t</a:t>
            </a:r>
            <a:r>
              <a:rPr lang="es-CO" sz="2800" dirty="0" smtClean="0"/>
              <a:t>rono y gran autoridad, (a la bestia). 4 y </a:t>
            </a:r>
            <a:r>
              <a:rPr lang="es-CO" sz="2800" dirty="0"/>
              <a:t>adoraron al dragón que había dado autoridad a la bestia, y adoraron a la bestia, diciendo: ¿Quién como la bestia, y quién podrá luchar contra ella</a:t>
            </a:r>
            <a:r>
              <a:rPr lang="es-CO" sz="2800" dirty="0" smtClean="0"/>
              <a:t>?</a:t>
            </a:r>
          </a:p>
          <a:p>
            <a:pPr marL="0" indent="0" algn="ctr">
              <a:buNone/>
            </a:pPr>
            <a:r>
              <a:rPr lang="es-CO" sz="2800" dirty="0" smtClean="0"/>
              <a:t>A semejanza de lo que pasó en el Edén, Satanás se escondió detrás de la serpiente para no ser descubierto, aquí Satanás está trabajando detrás de la Bestia, y la gente adora a bestia, sin saber que en realidad está es adorando a Satanás.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796670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1662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Apoc.13.3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se maravilló toda la tierra en pos de la </a:t>
            </a:r>
            <a:r>
              <a:rPr lang="es-CO" dirty="0" smtClean="0">
                <a:latin typeface="Agency FB" pitchFamily="34" charset="0"/>
              </a:rPr>
              <a:t>bestia</a:t>
            </a:r>
            <a:r>
              <a:rPr lang="es-CO" dirty="0" smtClean="0"/>
              <a:t>»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Apoc. 13:7,8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se le permitió hacer guerra contra los santos, y vencerlos. También se le dio autoridad sobre toda tribu, pueblo, lengua y </a:t>
            </a:r>
            <a:r>
              <a:rPr lang="es-CO" dirty="0" smtClean="0">
                <a:latin typeface="Agency FB" pitchFamily="34" charset="0"/>
              </a:rPr>
              <a:t>nación»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8 «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la adoraron todos los moradores de la tierra cuyos nombres no estaban escritos en el libro de la vida del Cordero que fue inmolado desde el principio del </a:t>
            </a:r>
            <a:r>
              <a:rPr lang="es-CO" dirty="0" smtClean="0">
                <a:latin typeface="Agency FB" pitchFamily="34" charset="0"/>
              </a:rPr>
              <a:t>mundo»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1098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 tal la situación de peligro que el apóstol </a:t>
            </a:r>
            <a:r>
              <a:rPr lang="es-CO" dirty="0"/>
              <a:t>San Pedro dice</a:t>
            </a:r>
            <a:r>
              <a:rPr lang="es-CO" dirty="0" smtClean="0"/>
              <a:t>: «</a:t>
            </a:r>
            <a:r>
              <a:rPr lang="es-CO" dirty="0" smtClean="0">
                <a:latin typeface="Agency FB" pitchFamily="34" charset="0"/>
              </a:rPr>
              <a:t>Sed </a:t>
            </a:r>
            <a:r>
              <a:rPr lang="es-CO" dirty="0">
                <a:latin typeface="Agency FB" pitchFamily="34" charset="0"/>
              </a:rPr>
              <a:t>sobrios, y velad; porque vuestro adversario el diablo, como león rugiente, anda alrededor buscando a quien </a:t>
            </a:r>
            <a:r>
              <a:rPr lang="es-CO" dirty="0" smtClean="0">
                <a:latin typeface="Agency FB" pitchFamily="34" charset="0"/>
              </a:rPr>
              <a:t>devorar</a:t>
            </a:r>
            <a:r>
              <a:rPr lang="es-CO" dirty="0" smtClean="0"/>
              <a:t>». </a:t>
            </a:r>
            <a:r>
              <a:rPr lang="es-CO" dirty="0" smtClean="0">
                <a:solidFill>
                  <a:srgbClr val="FF0000"/>
                </a:solidFill>
              </a:rPr>
              <a:t>(1 Ped.5:8).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Hacia ese propósito apunta el </a:t>
            </a:r>
            <a:r>
              <a:rPr lang="es-CO" dirty="0"/>
              <a:t>h</a:t>
            </a:r>
            <a:r>
              <a:rPr lang="es-CO" dirty="0" smtClean="0"/>
              <a:t>echo de que hayan guerras, inundaciones, terremotos, y accidentes en los cuales mueren muchas personas sin previo aviso, y sobre todo, sin la debida preparación.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Además despierta odio y venganza entre familias, y personas haciendo que se maten unos a otros, y fuera de eso, muchas enfermedades que ocasionan sufrimiento pobreza y finalmente la muerte.   </a:t>
            </a:r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9813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3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u="sng" dirty="0" smtClean="0"/>
              <a:t>Conflicto de los Siglos pagina 12, p 2</a:t>
            </a:r>
            <a:r>
              <a:rPr lang="es-CO" b="1" dirty="0" smtClean="0"/>
              <a:t>, dice: </a:t>
            </a:r>
          </a:p>
          <a:p>
            <a:pPr marL="0" indent="0" algn="ctr">
              <a:buNone/>
            </a:pPr>
            <a:r>
              <a:rPr lang="es-CO" dirty="0" smtClean="0"/>
              <a:t>«Por espacio de SEIS MIL AÑOS esta inteligencia maestra, después de haber sido la más alta entre los ángeles de Dios, </a:t>
            </a:r>
            <a:r>
              <a:rPr lang="es-CO" dirty="0" smtClean="0">
                <a:solidFill>
                  <a:srgbClr val="FF0000"/>
                </a:solidFill>
              </a:rPr>
              <a:t>no ha servido más que para el engaño y la ruina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Y en el conflicto final se emplearán contra el pueblo de Dios todos los recursos de la habilidad y sutileza satánicas, y toda la crueldad desarrollada en sus luchas seculares.</a:t>
            </a:r>
          </a:p>
          <a:p>
            <a:pPr marL="0" indent="0" algn="ctr">
              <a:buNone/>
            </a:pPr>
            <a:r>
              <a:rPr lang="es-CO" dirty="0" smtClean="0"/>
              <a:t>Durante ese tiempo de peligro los discípulos de Cristo tienen que dar al mundo la amonestación del segundo advenimiento del Señor; y un pueblo ha de ser preparado «sin mácula, y sin reprensión» para comparecer ante él a su venida».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838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u="sng" dirty="0" smtClean="0"/>
              <a:t>Conflicto de los Siglos página 608/609 </a:t>
            </a:r>
            <a:r>
              <a:rPr lang="es-CO" dirty="0" smtClean="0"/>
              <a:t>dice: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sz="2800" dirty="0" smtClean="0"/>
              <a:t>Los espíritus niegan la divinidad de Cristo y hasta ponen al Creador en el mismo nivel que ellos mismos. </a:t>
            </a:r>
            <a:r>
              <a:rPr lang="es-CO" sz="2800" dirty="0" smtClean="0">
                <a:solidFill>
                  <a:srgbClr val="FF0000"/>
                </a:solidFill>
              </a:rPr>
              <a:t>Bajo este nuevo disfraz el gran engañador continúa llevando adelante la guerra que empezó en el cielo y que prosigue en la tierra desde hace unos SEIS MIL AÑOS</a:t>
            </a:r>
            <a:r>
              <a:rPr lang="es-CO" sz="2800" dirty="0" smtClean="0"/>
              <a:t>». 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b="1" u="sng" dirty="0" smtClean="0"/>
              <a:t>Conflicto de los Siglos pagina 714 p 1: </a:t>
            </a:r>
          </a:p>
          <a:p>
            <a:pPr marL="0" indent="0" algn="ctr">
              <a:buNone/>
            </a:pPr>
            <a:r>
              <a:rPr lang="es-CO" sz="2800" dirty="0" smtClean="0"/>
              <a:t>«El gran conflicto siguió su curso durante SEIS MIL AÑOS; </a:t>
            </a:r>
            <a:r>
              <a:rPr lang="es-CO" sz="2800" dirty="0" smtClean="0">
                <a:solidFill>
                  <a:srgbClr val="FF0000"/>
                </a:solidFill>
              </a:rPr>
              <a:t>el Hijo de Dios y sus mensajeros celestiales lucharon contra el poder del maligno, para iluminar y salvar a los hombres</a:t>
            </a:r>
            <a:r>
              <a:rPr lang="es-CO" sz="2800" dirty="0" smtClean="0"/>
              <a:t>. </a:t>
            </a:r>
          </a:p>
          <a:p>
            <a:pPr marL="0" indent="0" algn="ctr">
              <a:buNone/>
            </a:pPr>
            <a:r>
              <a:rPr lang="es-CO" sz="2800" dirty="0" smtClean="0"/>
              <a:t>Ahora todos han tomado su resolución; </a:t>
            </a:r>
            <a:r>
              <a:rPr lang="es-CO" sz="2800" dirty="0" smtClean="0">
                <a:solidFill>
                  <a:srgbClr val="FF0000"/>
                </a:solidFill>
              </a:rPr>
              <a:t>los impíos se han unido enteramente a Satanás en su guerra contra Dios</a:t>
            </a:r>
            <a:r>
              <a:rPr lang="es-CO" sz="2800" dirty="0" smtClean="0"/>
              <a:t>. Ha llegado el momento en que Dios ha de vindicar la autoridad de su ley pisoteada. </a:t>
            </a:r>
            <a:r>
              <a:rPr lang="es-CO" sz="2800" dirty="0" smtClean="0">
                <a:solidFill>
                  <a:srgbClr val="FF0000"/>
                </a:solidFill>
              </a:rPr>
              <a:t>Ahora el conflicto no se desarrolla tan solo contra Satanás, sino también contra los hom</a:t>
            </a:r>
            <a:r>
              <a:rPr lang="es-CO" sz="2800" dirty="0" smtClean="0"/>
              <a:t>bres»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17145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u="sng" dirty="0" smtClean="0"/>
              <a:t>Conflicto de los Siglos página 717/ 18 p 3</a:t>
            </a:r>
            <a:r>
              <a:rPr lang="es-CO" dirty="0" smtClean="0"/>
              <a:t>:</a:t>
            </a:r>
          </a:p>
          <a:p>
            <a:pPr marL="0" indent="0" algn="ctr">
              <a:buNone/>
            </a:pPr>
            <a:r>
              <a:rPr lang="es-CO" sz="2800" dirty="0" smtClean="0"/>
              <a:t>«Durante SEIS MIL AÑOS, la obra de </a:t>
            </a:r>
            <a:r>
              <a:rPr lang="es-CO" sz="2800" dirty="0" smtClean="0"/>
              <a:t>rebelión </a:t>
            </a:r>
            <a:r>
              <a:rPr lang="es-CO" sz="2800" dirty="0" smtClean="0"/>
              <a:t>de Satanás hizo templar la tierra. El </a:t>
            </a:r>
            <a:r>
              <a:rPr lang="es-CO" sz="2800" dirty="0" smtClean="0"/>
              <a:t>convirtió </a:t>
            </a:r>
            <a:r>
              <a:rPr lang="es-CO" sz="2800" dirty="0" smtClean="0"/>
              <a:t>el mundo en un desierto, y destruyó sus ciudades; y a sus </a:t>
            </a:r>
            <a:r>
              <a:rPr lang="es-CO" sz="2800" dirty="0" smtClean="0"/>
              <a:t>prisioneros </a:t>
            </a:r>
            <a:r>
              <a:rPr lang="es-CO" sz="2800" dirty="0" smtClean="0"/>
              <a:t>nunca los desataba, para que volvieran a casa. Durante SEIS MIL AÑOS, su </a:t>
            </a:r>
            <a:r>
              <a:rPr lang="es-CO" sz="2800" dirty="0" smtClean="0"/>
              <a:t>prisión </a:t>
            </a:r>
            <a:r>
              <a:rPr lang="es-CO" sz="2800" dirty="0" smtClean="0"/>
              <a:t>(la tumba) ha recibido al pueblo de Dios, y lo habría tenido cautivo para siempre, si Cristo no hubiese roto sus cadenas y libertado a los que tenía presos». 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b="1" u="sng" dirty="0" smtClean="0"/>
              <a:t>Conflicto de los </a:t>
            </a:r>
            <a:r>
              <a:rPr lang="es-CO" sz="2800" b="1" u="sng" dirty="0" smtClean="0"/>
              <a:t>Siglos </a:t>
            </a:r>
            <a:r>
              <a:rPr lang="es-CO" sz="2800" b="1" u="sng" dirty="0" smtClean="0"/>
              <a:t>Página 731:</a:t>
            </a:r>
          </a:p>
          <a:p>
            <a:pPr marL="0" indent="0" algn="ctr">
              <a:buNone/>
            </a:pPr>
            <a:r>
              <a:rPr lang="es-CO" sz="2800" dirty="0" smtClean="0"/>
              <a:t>«La obra de destrucción de Satanás ha terminado para siempre. Durante SEIS MIL AÑOS obró a su gusto, llenando la tierra de dolor y causando penas por todo el universo. Toda la creación gimió y sufrió en angustia. Ahora las criaturas de Dios han sido libradas para siempre de su presencia y de sus tentaciones.</a:t>
            </a:r>
          </a:p>
          <a:p>
            <a:pPr marL="0" indent="0">
              <a:buNone/>
            </a:pPr>
            <a:r>
              <a:rPr lang="es-CO" sz="2800" dirty="0" smtClean="0"/>
              <a:t>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00688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264696"/>
          </a:xfrm>
          <a:solidFill>
            <a:schemeClr val="accent4">
              <a:lumMod val="20000"/>
              <a:lumOff val="8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2800" dirty="0" smtClean="0"/>
              <a:t>¡Ya descansa y está en quietud toda la tierra; prorrumpen los hombres (justos) en cánticos! </a:t>
            </a:r>
            <a:r>
              <a:rPr lang="es-CO" sz="2800" dirty="0" smtClean="0">
                <a:solidFill>
                  <a:srgbClr val="FF0000"/>
                </a:solidFill>
              </a:rPr>
              <a:t>(Isaías 14:79</a:t>
            </a:r>
            <a:r>
              <a:rPr lang="es-CO" sz="2800" dirty="0" smtClean="0"/>
              <a:t>. Y un grito de adoración y triunfo sube de entre todo el universo leal. Se oye «como si fuera el estruendo de una gran multitud, y como si fuera el estruendo de muchas aguas, y como si fuera el estruendo de poderosos truenos, que decían: ¡Aleluya: por que reina el Señor Dios, el Todopoderoso! </a:t>
            </a:r>
            <a:r>
              <a:rPr lang="es-CO" sz="2800" dirty="0" smtClean="0">
                <a:solidFill>
                  <a:srgbClr val="FF0000"/>
                </a:solidFill>
              </a:rPr>
              <a:t>(Apoc.19:6).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¿Cual era el propósito original de Satanás, y cual será el fin,  y de los que se hayan colocado voluntariamente bajo su dominio?</a:t>
            </a:r>
          </a:p>
          <a:p>
            <a:pPr marL="0" indent="0" algn="ctr">
              <a:buNone/>
            </a:pPr>
            <a:endParaRPr lang="es-CO" sz="28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Isaías </a:t>
            </a:r>
            <a:r>
              <a:rPr lang="es-CO" sz="2800" dirty="0">
                <a:solidFill>
                  <a:srgbClr val="FF0000"/>
                </a:solidFill>
              </a:rPr>
              <a:t>14</a:t>
            </a:r>
            <a:r>
              <a:rPr lang="es-CO" sz="2800" dirty="0" smtClean="0">
                <a:solidFill>
                  <a:srgbClr val="FF0000"/>
                </a:solidFill>
              </a:rPr>
              <a:t>: 13,14</a:t>
            </a:r>
            <a:r>
              <a:rPr lang="es-CO" sz="2800" dirty="0">
                <a:solidFill>
                  <a:srgbClr val="FF0000"/>
                </a:solidFill>
              </a:rPr>
              <a:t>. </a:t>
            </a:r>
            <a:r>
              <a:rPr lang="es-CO" sz="2800" dirty="0"/>
              <a:t>Tú que decías en tu corazón: </a:t>
            </a:r>
            <a:r>
              <a:rPr lang="es-CO" sz="2800" u="sng" dirty="0"/>
              <a:t>Subiré al cielo</a:t>
            </a:r>
            <a:r>
              <a:rPr lang="es-CO" sz="2800" dirty="0"/>
              <a:t>; en lo alto, junto a las estrellas de Dios, levantaré mi trono, </a:t>
            </a:r>
            <a:r>
              <a:rPr lang="es-CO" sz="2800" u="sng" dirty="0"/>
              <a:t>y en el monte del testimonio me sentaré</a:t>
            </a:r>
            <a:r>
              <a:rPr lang="es-CO" sz="2800" dirty="0"/>
              <a:t>, a los lados del norte</a:t>
            </a:r>
            <a:r>
              <a:rPr lang="es-CO" sz="2800" dirty="0" smtClean="0"/>
              <a:t>; </a:t>
            </a:r>
            <a:r>
              <a:rPr lang="es-CO" sz="2800" dirty="0"/>
              <a:t>14 sobre las alturas de las nubes subiré, y seré semejante al Altísimo</a:t>
            </a:r>
            <a:r>
              <a:rPr lang="es-CO" sz="2800" dirty="0" smtClean="0"/>
              <a:t>. Satanás pensaba desalojar a Dios de su trono, y sentarse en él.  </a:t>
            </a:r>
          </a:p>
          <a:p>
            <a:pPr marL="0" indent="0" algn="ctr">
              <a:buNone/>
            </a:pPr>
            <a:endParaRPr lang="es-CO" sz="28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Apoc.20:10,15. </a:t>
            </a:r>
            <a:r>
              <a:rPr lang="es-CO" sz="2800" dirty="0"/>
              <a:t>Y el diablo que los engañaba fue lanzado en el lago de fuego y azufre, donde estaban la bestia y el falso profeta; y serán atormentados día y noche por los siglos de los </a:t>
            </a:r>
            <a:r>
              <a:rPr lang="es-CO" sz="2800" dirty="0" smtClean="0"/>
              <a:t>siglos. 15 Y </a:t>
            </a:r>
            <a:r>
              <a:rPr lang="es-CO" sz="2800" dirty="0"/>
              <a:t>el que no se halló inscrito en el libro de la vida fue lanzado al lago de fuego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4064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es-CO" sz="5400" b="1" dirty="0" smtClean="0"/>
              <a:t>Conclusión</a:t>
            </a:r>
            <a:endParaRPr lang="es-CO" sz="54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Apoc.13.10 up.</a:t>
            </a:r>
          </a:p>
          <a:p>
            <a:r>
              <a:rPr lang="es-CO" dirty="0" smtClean="0"/>
              <a:t>«Aquí </a:t>
            </a:r>
            <a:r>
              <a:rPr lang="es-CO" dirty="0"/>
              <a:t>está la paciencia y la fe de los </a:t>
            </a:r>
            <a:r>
              <a:rPr lang="es-CO" dirty="0" smtClean="0"/>
              <a:t>santos». 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Apoc.22:6. </a:t>
            </a:r>
          </a:p>
          <a:p>
            <a:r>
              <a:rPr lang="es-CO" dirty="0" smtClean="0"/>
              <a:t>«Y </a:t>
            </a:r>
            <a:r>
              <a:rPr lang="es-CO" dirty="0"/>
              <a:t>me dijo: Estas palabras son fieles y verdaderas. Y el Señor, el Dios de los espíritus de los profetas, ha enviado su ángel, para mostrar a sus siervos las cosas que deben suceder </a:t>
            </a:r>
            <a:r>
              <a:rPr lang="es-CO" dirty="0" smtClean="0"/>
              <a:t>pronto».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Apoc.22:20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endParaRPr lang="es-CO" b="1" dirty="0" smtClean="0">
              <a:solidFill>
                <a:srgbClr val="FF0000"/>
              </a:solidFill>
            </a:endParaRPr>
          </a:p>
          <a:p>
            <a:r>
              <a:rPr lang="es-CO" dirty="0" smtClean="0"/>
              <a:t>«El </a:t>
            </a:r>
            <a:r>
              <a:rPr lang="es-CO" dirty="0"/>
              <a:t>que da testimonio de estas cosas dice: Ciertamente vengo en breve. Amén; sí, ven, Señor </a:t>
            </a:r>
            <a:r>
              <a:rPr lang="es-CO" dirty="0" smtClean="0"/>
              <a:t>Jesús».</a:t>
            </a:r>
          </a:p>
          <a:p>
            <a:endParaRPr lang="es-CO" dirty="0" smtClean="0"/>
          </a:p>
          <a:p>
            <a:r>
              <a:rPr lang="es-CO" dirty="0" smtClean="0"/>
              <a:t>Nota: Los que se oponen a la predicación del mensaje de los 6000 años de pecado, al que tanto le teme Satanás, es como si dijeran: ¡</a:t>
            </a:r>
            <a:r>
              <a:rPr lang="es-CO" sz="3800" b="1" dirty="0" smtClean="0"/>
              <a:t>señor, yo te amo, pero por favor, no vengas toda vía</a:t>
            </a:r>
            <a:r>
              <a:rPr lang="es-CO" dirty="0" smtClean="0"/>
              <a:t>¡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428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2494</Words>
  <Application>Microsoft Office PowerPoint</Application>
  <PresentationFormat>Presentación en pantalla (4:3)</PresentationFormat>
  <Paragraphs>92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SATANAS SABE EL AÑO DE LA SEGUNDA VENIDA DEL SEÑOR</vt:lpstr>
      <vt:lpstr>SATANAS SABE EL AÑO DE LA SEGUNDA VENIDAL SEÑOR</vt:lpstr>
      <vt:lpstr>Presentación de PowerPoint</vt:lpstr>
      <vt:lpstr>Presentación de PowerPoint</vt:lpstr>
      <vt:lpstr>¿Cuál ha sido el accionar de Satanás después de que se revelo contra Dios?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SATANAS SABE EL AÑO DE LA SEGUNDA VENIDAL SEÑOR</dc:title>
  <dc:creator>TEMAS DE FE</dc:creator>
  <cp:lastModifiedBy>TEMAS DE FE</cp:lastModifiedBy>
  <cp:revision>72</cp:revision>
  <dcterms:created xsi:type="dcterms:W3CDTF">2016-08-02T21:31:29Z</dcterms:created>
  <dcterms:modified xsi:type="dcterms:W3CDTF">2016-08-04T15:17:46Z</dcterms:modified>
</cp:coreProperties>
</file>